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elle Harrysingh" initials="" lastIdx="1" clrIdx="0"/>
  <p:cmAuthor id="1" name="Marilyn Keiderling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1"/>
  </p:normalViewPr>
  <p:slideViewPr>
    <p:cSldViewPr snapToGrid="0" snapToObjects="1">
      <p:cViewPr varScale="1">
        <p:scale>
          <a:sx n="122" d="100"/>
          <a:sy n="122" d="100"/>
        </p:scale>
        <p:origin x="8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12-04T01:00:43.711" idx="1">
    <p:pos x="6000" y="0"/>
    <p:text>can be moved if we do not want to open with this story</p:text>
  </p:cm>
  <p:cm authorId="1" dt="2019-12-04T01:00:43.711" idx="1">
    <p:pos x="6000" y="0"/>
    <p:text>i think it is good to start with this story - it should be fine to basically parallel what we're doing with the paper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6ba2368819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6ba2368819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6ba2368819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6ba2368819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ba236881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6ba236881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6be8e7ff82_1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6be8e7ff82_12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6ba2368819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6ba2368819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6ba2368819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6ba2368819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6ba2368819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6ba2368819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ba2368819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6ba2368819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6ba236881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6ba236881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6ba2368819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6ba2368819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ba2368819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ba2368819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6ba2368819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6ba2368819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6be8e7ff82_8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6be8e7ff82_8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ba2368819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ba2368819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ba2368819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ba2368819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6ba2368819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6ba2368819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ba236881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ba2368819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ba2368819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ba2368819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6ba2368819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6ba2368819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Human Genome Editing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Nicole Henning, Michelle Harrysingh, Sadman Shawraz, Moncerra Esquivel, Nicole Jara, Marilyn Keiderling</a:t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075" y="152400"/>
            <a:ext cx="7915843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3" name="Google Shape;1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45025"/>
            <a:ext cx="8520601" cy="412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Possible Negative Outcomes When CRISPR is Applied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129" name="Google Shape;129;p24"/>
          <p:cNvPicPr preferRelativeResize="0"/>
          <p:nvPr/>
        </p:nvPicPr>
        <p:blipFill rotWithShape="1">
          <a:blip r:embed="rId3">
            <a:alphaModFix/>
          </a:blip>
          <a:srcRect l="68883" t="29133" r="11563"/>
          <a:stretch/>
        </p:blipFill>
        <p:spPr>
          <a:xfrm>
            <a:off x="5873750" y="1280950"/>
            <a:ext cx="1206501" cy="386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4"/>
          <p:cNvPicPr preferRelativeResize="0"/>
          <p:nvPr/>
        </p:nvPicPr>
        <p:blipFill rotWithShape="1">
          <a:blip r:embed="rId4">
            <a:alphaModFix amt="14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4"/>
          <p:cNvSpPr txBox="1"/>
          <p:nvPr/>
        </p:nvSpPr>
        <p:spPr>
          <a:xfrm>
            <a:off x="555625" y="1460500"/>
            <a:ext cx="5318100" cy="3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en" sz="1800">
                <a:solidFill>
                  <a:srgbClr val="0000FF"/>
                </a:solidFill>
              </a:rPr>
              <a:t>Off-target mutations: Unintended genes are subsequently modified, without ability to predict these occurrences</a:t>
            </a:r>
            <a:endParaRPr sz="1800">
              <a:solidFill>
                <a:srgbClr val="0000FF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rgbClr val="0000FF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en" sz="1800">
                <a:solidFill>
                  <a:srgbClr val="0000FF"/>
                </a:solidFill>
              </a:rPr>
              <a:t>Mosaic Embryos: Embryos that contain two or more genetically different cells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8825" y="1349375"/>
            <a:ext cx="7046350" cy="356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5"/>
          <p:cNvSpPr txBox="1"/>
          <p:nvPr/>
        </p:nvSpPr>
        <p:spPr>
          <a:xfrm>
            <a:off x="825500" y="444500"/>
            <a:ext cx="7683600" cy="8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Current Research on Mice Shows Promise</a:t>
            </a:r>
            <a:endParaRPr sz="24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/>
          <p:nvPr/>
        </p:nvSpPr>
        <p:spPr>
          <a:xfrm>
            <a:off x="0" y="1136050"/>
            <a:ext cx="8445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How can safety issues be addressed?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143" name="Google Shape;143;p26"/>
          <p:cNvSpPr/>
          <p:nvPr/>
        </p:nvSpPr>
        <p:spPr>
          <a:xfrm>
            <a:off x="5889775" y="1136050"/>
            <a:ext cx="539700" cy="539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6"/>
          <p:cNvSpPr txBox="1"/>
          <p:nvPr/>
        </p:nvSpPr>
        <p:spPr>
          <a:xfrm>
            <a:off x="6191100" y="1136050"/>
            <a:ext cx="29529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</a:rPr>
              <a:t>Experimentation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145" name="Google Shape;145;p26"/>
          <p:cNvSpPr txBox="1"/>
          <p:nvPr/>
        </p:nvSpPr>
        <p:spPr>
          <a:xfrm>
            <a:off x="492175" y="2342550"/>
            <a:ext cx="5937300" cy="13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How can experimentation coexist with ethics?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146" name="Google Shape;146;p26"/>
          <p:cNvSpPr txBox="1"/>
          <p:nvPr/>
        </p:nvSpPr>
        <p:spPr>
          <a:xfrm>
            <a:off x="6429475" y="2501300"/>
            <a:ext cx="2571600" cy="1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</a:rPr>
              <a:t>Tripronuclear      Zygotes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147" name="Google Shape;147;p26"/>
          <p:cNvSpPr/>
          <p:nvPr/>
        </p:nvSpPr>
        <p:spPr>
          <a:xfrm>
            <a:off x="5889775" y="2415575"/>
            <a:ext cx="539700" cy="539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0" y="0"/>
            <a:ext cx="9366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>
            <a:spLocks noGrp="1"/>
          </p:cNvSpPr>
          <p:nvPr>
            <p:ph type="title"/>
          </p:nvPr>
        </p:nvSpPr>
        <p:spPr>
          <a:xfrm>
            <a:off x="0" y="419625"/>
            <a:ext cx="8520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 What Are Tripronuclear Zygotes?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54" name="Google Shape;154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Embryos created for in vitro fertilization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Contain multiple sperm nuclei (normal embryos contain only one)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Do not develop once implanted and are discarded by clinics </a:t>
            </a:r>
            <a:endParaRPr>
              <a:solidFill>
                <a:srgbClr val="4A86E8"/>
              </a:solidFill>
            </a:endParaRPr>
          </a:p>
        </p:txBody>
      </p:sp>
      <p:pic>
        <p:nvPicPr>
          <p:cNvPr id="155" name="Google Shape;1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9400" y="1386025"/>
            <a:ext cx="4152900" cy="31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7"/>
          <p:cNvPicPr preferRelativeResize="0"/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Current Legal Embryo Manipulation Processes:</a:t>
            </a:r>
            <a:endParaRPr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Post-Implantation Diagnosis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62" name="Google Shape;162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62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en">
                <a:solidFill>
                  <a:srgbClr val="0000FF"/>
                </a:solidFill>
              </a:rPr>
              <a:t>Frequently used in fertilization clinics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en">
                <a:solidFill>
                  <a:srgbClr val="0000FF"/>
                </a:solidFill>
              </a:rPr>
              <a:t>Involves removing 2 to 8 cells from specimen which can be detrimental for the survival of an embryo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en">
                <a:solidFill>
                  <a:srgbClr val="0000FF"/>
                </a:solidFill>
              </a:rPr>
              <a:t>Embryos are subsequently “selected” while excess embryos are discarded 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163" name="Google Shape;16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3800" y="1152475"/>
            <a:ext cx="4400301" cy="318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8"/>
          <p:cNvPicPr preferRelativeResize="0"/>
          <p:nvPr/>
        </p:nvPicPr>
        <p:blipFill rotWithShape="1">
          <a:blip r:embed="rId4">
            <a:alphaModFix amt="19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/>
          <p:nvPr/>
        </p:nvSpPr>
        <p:spPr>
          <a:xfrm>
            <a:off x="104600" y="2447800"/>
            <a:ext cx="9039300" cy="2829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9"/>
          <p:cNvSpPr/>
          <p:nvPr/>
        </p:nvSpPr>
        <p:spPr>
          <a:xfrm>
            <a:off x="0" y="4917100"/>
            <a:ext cx="9144000" cy="2262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9"/>
          <p:cNvSpPr/>
          <p:nvPr/>
        </p:nvSpPr>
        <p:spPr>
          <a:xfrm>
            <a:off x="0" y="0"/>
            <a:ext cx="1503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9"/>
          <p:cNvSpPr/>
          <p:nvPr/>
        </p:nvSpPr>
        <p:spPr>
          <a:xfrm>
            <a:off x="150300" y="0"/>
            <a:ext cx="8993700" cy="148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9"/>
          <p:cNvSpPr/>
          <p:nvPr/>
        </p:nvSpPr>
        <p:spPr>
          <a:xfrm>
            <a:off x="8993700" y="0"/>
            <a:ext cx="150300" cy="4917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4" name="Google Shape;17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0"/>
            <a:ext cx="4351872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1250" y="0"/>
            <a:ext cx="2952750" cy="244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9"/>
          <p:cNvSpPr/>
          <p:nvPr/>
        </p:nvSpPr>
        <p:spPr>
          <a:xfrm>
            <a:off x="4898250" y="0"/>
            <a:ext cx="1503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9"/>
          <p:cNvSpPr txBox="1"/>
          <p:nvPr/>
        </p:nvSpPr>
        <p:spPr>
          <a:xfrm>
            <a:off x="5050425" y="4634100"/>
            <a:ext cx="3941400" cy="282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Edited to have more muscles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5117550" y="233475"/>
            <a:ext cx="1073700" cy="21366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there are </a:t>
            </a:r>
            <a:r>
              <a:rPr lang="en" b="1"/>
              <a:t>no </a:t>
            </a:r>
            <a:r>
              <a:rPr lang="en"/>
              <a:t>boundaries</a:t>
            </a:r>
            <a:endParaRPr/>
          </a:p>
        </p:txBody>
      </p:sp>
      <p:sp>
        <p:nvSpPr>
          <p:cNvPr id="179" name="Google Shape;179;p29"/>
          <p:cNvSpPr/>
          <p:nvPr/>
        </p:nvSpPr>
        <p:spPr>
          <a:xfrm>
            <a:off x="3233250" y="3782350"/>
            <a:ext cx="2504400" cy="831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9"/>
          <p:cNvSpPr/>
          <p:nvPr/>
        </p:nvSpPr>
        <p:spPr>
          <a:xfrm>
            <a:off x="5641975" y="2194050"/>
            <a:ext cx="95700" cy="16713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9"/>
          <p:cNvSpPr/>
          <p:nvPr/>
        </p:nvSpPr>
        <p:spPr>
          <a:xfrm>
            <a:off x="4898250" y="3749648"/>
            <a:ext cx="411600" cy="1485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9525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2" name="Google Shape;182;p29"/>
          <p:cNvPicPr preferRelativeResize="0"/>
          <p:nvPr/>
        </p:nvPicPr>
        <p:blipFill rotWithShape="1">
          <a:blip r:embed="rId5">
            <a:alphaModFix/>
          </a:blip>
          <a:srcRect b="4425"/>
          <a:stretch/>
        </p:blipFill>
        <p:spPr>
          <a:xfrm>
            <a:off x="5078300" y="2730813"/>
            <a:ext cx="3885650" cy="19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9"/>
          <p:cNvSpPr txBox="1"/>
          <p:nvPr/>
        </p:nvSpPr>
        <p:spPr>
          <a:xfrm>
            <a:off x="1386700" y="3504550"/>
            <a:ext cx="1985100" cy="6387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Biology becomes </a:t>
            </a:r>
            <a:r>
              <a:rPr lang="en" sz="1600" b="1"/>
              <a:t>relative</a:t>
            </a:r>
            <a:endParaRPr sz="1600"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/>
          <p:nvPr/>
        </p:nvSpPr>
        <p:spPr>
          <a:xfrm>
            <a:off x="5698575" y="2577438"/>
            <a:ext cx="95700" cy="16713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0"/>
          <p:cNvSpPr txBox="1"/>
          <p:nvPr/>
        </p:nvSpPr>
        <p:spPr>
          <a:xfrm>
            <a:off x="4982481" y="1528200"/>
            <a:ext cx="1675200" cy="962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</a:rPr>
              <a:t>Order Now!</a:t>
            </a:r>
            <a:endParaRPr sz="1800" b="1">
              <a:solidFill>
                <a:srgbClr val="FFFFFF"/>
              </a:solidFill>
            </a:endParaRPr>
          </a:p>
        </p:txBody>
      </p:sp>
      <p:sp>
        <p:nvSpPr>
          <p:cNvPr id="190" name="Google Shape;190;p30"/>
          <p:cNvSpPr txBox="1"/>
          <p:nvPr/>
        </p:nvSpPr>
        <p:spPr>
          <a:xfrm>
            <a:off x="-12" y="748225"/>
            <a:ext cx="1125600" cy="841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Designed </a:t>
            </a:r>
            <a:r>
              <a:rPr lang="en">
                <a:solidFill>
                  <a:srgbClr val="FFFFFF"/>
                </a:solidFill>
              </a:rPr>
              <a:t>just for you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91" name="Google Shape;19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3476" y="748213"/>
            <a:ext cx="2262600" cy="150758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0"/>
          <p:cNvSpPr txBox="1"/>
          <p:nvPr/>
        </p:nvSpPr>
        <p:spPr>
          <a:xfrm>
            <a:off x="88" y="1721475"/>
            <a:ext cx="1125600" cy="736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Traits </a:t>
            </a:r>
            <a:r>
              <a:rPr lang="en">
                <a:solidFill>
                  <a:srgbClr val="FFFFFF"/>
                </a:solidFill>
              </a:rPr>
              <a:t>of your </a:t>
            </a:r>
            <a:r>
              <a:rPr lang="en" b="1">
                <a:solidFill>
                  <a:srgbClr val="FFFFFF"/>
                </a:solidFill>
              </a:rPr>
              <a:t>choice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93" name="Google Shape;193;p30"/>
          <p:cNvSpPr txBox="1"/>
          <p:nvPr/>
        </p:nvSpPr>
        <p:spPr>
          <a:xfrm>
            <a:off x="3563988" y="748225"/>
            <a:ext cx="1330800" cy="8418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</a:t>
            </a:r>
            <a:r>
              <a:rPr lang="en" b="1">
                <a:solidFill>
                  <a:srgbClr val="FFFFFF"/>
                </a:solidFill>
              </a:rPr>
              <a:t> nerd</a:t>
            </a:r>
            <a:r>
              <a:rPr lang="en">
                <a:solidFill>
                  <a:srgbClr val="FFFFFF"/>
                </a:solidFill>
              </a:rPr>
              <a:t> and an </a:t>
            </a:r>
            <a:r>
              <a:rPr lang="en" b="1">
                <a:solidFill>
                  <a:srgbClr val="FFFFFF"/>
                </a:solidFill>
              </a:rPr>
              <a:t>athlete</a:t>
            </a:r>
            <a:r>
              <a:rPr lang="en">
                <a:solidFill>
                  <a:srgbClr val="FFFFFF"/>
                </a:solidFill>
              </a:rPr>
              <a:t>?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4" name="Google Shape;194;p30"/>
          <p:cNvSpPr txBox="1"/>
          <p:nvPr/>
        </p:nvSpPr>
        <p:spPr>
          <a:xfrm>
            <a:off x="75" y="2559125"/>
            <a:ext cx="2262600" cy="394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Delivery in just </a:t>
            </a:r>
            <a:r>
              <a:rPr lang="en" b="1">
                <a:solidFill>
                  <a:srgbClr val="FFFFFF"/>
                </a:solidFill>
              </a:rPr>
              <a:t>12</a:t>
            </a:r>
            <a:r>
              <a:rPr lang="en">
                <a:solidFill>
                  <a:srgbClr val="FFFFFF"/>
                </a:solidFill>
              </a:rPr>
              <a:t> months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5" name="Google Shape;195;p30"/>
          <p:cNvSpPr txBox="1"/>
          <p:nvPr/>
        </p:nvSpPr>
        <p:spPr>
          <a:xfrm>
            <a:off x="3563875" y="1754600"/>
            <a:ext cx="1330800" cy="1202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</a:rPr>
              <a:t>*Order quantity are limited to 2 per customer, can be returned within 5 years of delivery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196" name="Google Shape;196;p30"/>
          <p:cNvSpPr txBox="1"/>
          <p:nvPr/>
        </p:nvSpPr>
        <p:spPr>
          <a:xfrm>
            <a:off x="88" y="0"/>
            <a:ext cx="4894800" cy="65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MakeMeABaby.org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7" name="Google Shape;197;p30"/>
          <p:cNvSpPr txBox="1"/>
          <p:nvPr/>
        </p:nvSpPr>
        <p:spPr>
          <a:xfrm>
            <a:off x="4981625" y="2559125"/>
            <a:ext cx="4053000" cy="3945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NOT regulated</a:t>
            </a:r>
            <a:endParaRPr/>
          </a:p>
        </p:txBody>
      </p:sp>
      <p:sp>
        <p:nvSpPr>
          <p:cNvPr id="198" name="Google Shape;198;p30"/>
          <p:cNvSpPr/>
          <p:nvPr/>
        </p:nvSpPr>
        <p:spPr>
          <a:xfrm>
            <a:off x="3289850" y="4165738"/>
            <a:ext cx="2504400" cy="831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0"/>
          <p:cNvSpPr/>
          <p:nvPr/>
        </p:nvSpPr>
        <p:spPr>
          <a:xfrm>
            <a:off x="4954850" y="4133035"/>
            <a:ext cx="411600" cy="1485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9525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0"/>
          <p:cNvSpPr txBox="1"/>
          <p:nvPr/>
        </p:nvSpPr>
        <p:spPr>
          <a:xfrm>
            <a:off x="1018800" y="3622374"/>
            <a:ext cx="2409600" cy="11178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Honey, I think we are ready to make that order</a:t>
            </a:r>
            <a:endParaRPr sz="1600" b="1"/>
          </a:p>
        </p:txBody>
      </p:sp>
      <p:sp>
        <p:nvSpPr>
          <p:cNvPr id="201" name="Google Shape;201;p30"/>
          <p:cNvSpPr txBox="1"/>
          <p:nvPr/>
        </p:nvSpPr>
        <p:spPr>
          <a:xfrm>
            <a:off x="4982725" y="0"/>
            <a:ext cx="1330800" cy="6528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5% Discount for twins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02" name="Google Shape;202;p30"/>
          <p:cNvSpPr txBox="1"/>
          <p:nvPr/>
        </p:nvSpPr>
        <p:spPr>
          <a:xfrm>
            <a:off x="6777825" y="1959775"/>
            <a:ext cx="2366100" cy="4983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Some countries may require adoption before delivery.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203" name="Google Shape;203;p30"/>
          <p:cNvSpPr txBox="1"/>
          <p:nvPr/>
        </p:nvSpPr>
        <p:spPr>
          <a:xfrm>
            <a:off x="2345650" y="2351225"/>
            <a:ext cx="1125600" cy="6024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</a:endParaRPr>
          </a:p>
        </p:txBody>
      </p:sp>
      <p:sp>
        <p:nvSpPr>
          <p:cNvPr id="204" name="Google Shape;204;p30"/>
          <p:cNvSpPr txBox="1"/>
          <p:nvPr/>
        </p:nvSpPr>
        <p:spPr>
          <a:xfrm>
            <a:off x="6445325" y="0"/>
            <a:ext cx="2698800" cy="11571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For orders 10 or more please contact directly to the main office</a:t>
            </a:r>
            <a:endParaRPr sz="11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*Armed forces require permission from their government before ordering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205" name="Google Shape;205;p30"/>
          <p:cNvSpPr txBox="1"/>
          <p:nvPr/>
        </p:nvSpPr>
        <p:spPr>
          <a:xfrm>
            <a:off x="4954850" y="726925"/>
            <a:ext cx="1358700" cy="70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Engineered to </a:t>
            </a:r>
            <a:r>
              <a:rPr lang="en" b="1">
                <a:solidFill>
                  <a:srgbClr val="FFFFFF"/>
                </a:solidFill>
              </a:rPr>
              <a:t>Perfection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4050"/>
            <a:ext cx="9143997" cy="461539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1"/>
          <p:cNvSpPr txBox="1"/>
          <p:nvPr/>
        </p:nvSpPr>
        <p:spPr>
          <a:xfrm>
            <a:off x="5674125" y="2773375"/>
            <a:ext cx="1082100" cy="9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No restrictions apply on shipping</a:t>
            </a:r>
            <a:endParaRPr sz="1200" b="1"/>
          </a:p>
        </p:txBody>
      </p:sp>
      <p:sp>
        <p:nvSpPr>
          <p:cNvPr id="212" name="Google Shape;212;p31"/>
          <p:cNvSpPr/>
          <p:nvPr/>
        </p:nvSpPr>
        <p:spPr>
          <a:xfrm rot="2700000">
            <a:off x="5650072" y="2608612"/>
            <a:ext cx="344078" cy="194737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1"/>
          <p:cNvSpPr txBox="1"/>
          <p:nvPr/>
        </p:nvSpPr>
        <p:spPr>
          <a:xfrm>
            <a:off x="5674125" y="778250"/>
            <a:ext cx="16305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MakeMeABaby.org</a:t>
            </a:r>
            <a:endParaRPr sz="1100" b="1"/>
          </a:p>
        </p:txBody>
      </p:sp>
      <p:sp>
        <p:nvSpPr>
          <p:cNvPr id="214" name="Google Shape;214;p31"/>
          <p:cNvSpPr txBox="1"/>
          <p:nvPr/>
        </p:nvSpPr>
        <p:spPr>
          <a:xfrm>
            <a:off x="2129575" y="1563575"/>
            <a:ext cx="14787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*Shipped after you adopt</a:t>
            </a:r>
            <a:endParaRPr sz="1300" b="1"/>
          </a:p>
        </p:txBody>
      </p:sp>
      <p:sp>
        <p:nvSpPr>
          <p:cNvPr id="215" name="Google Shape;215;p31"/>
          <p:cNvSpPr/>
          <p:nvPr/>
        </p:nvSpPr>
        <p:spPr>
          <a:xfrm rot="850898">
            <a:off x="1766877" y="1727563"/>
            <a:ext cx="344086" cy="194636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1"/>
          <p:cNvSpPr/>
          <p:nvPr/>
        </p:nvSpPr>
        <p:spPr>
          <a:xfrm rot="-6330969">
            <a:off x="6231906" y="1303578"/>
            <a:ext cx="577549" cy="194631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1"/>
          <p:cNvSpPr txBox="1"/>
          <p:nvPr/>
        </p:nvSpPr>
        <p:spPr>
          <a:xfrm>
            <a:off x="6445300" y="1620200"/>
            <a:ext cx="1082100" cy="3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No can do</a:t>
            </a:r>
            <a:endParaRPr sz="1100" b="1"/>
          </a:p>
        </p:txBody>
      </p:sp>
      <p:sp>
        <p:nvSpPr>
          <p:cNvPr id="218" name="Google Shape;218;p31"/>
          <p:cNvSpPr/>
          <p:nvPr/>
        </p:nvSpPr>
        <p:spPr>
          <a:xfrm rot="277088">
            <a:off x="4370162" y="840037"/>
            <a:ext cx="1255677" cy="194726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1"/>
          <p:cNvSpPr txBox="1"/>
          <p:nvPr/>
        </p:nvSpPr>
        <p:spPr>
          <a:xfrm>
            <a:off x="3643650" y="417600"/>
            <a:ext cx="10821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Shipping free</a:t>
            </a:r>
            <a:endParaRPr sz="11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here</a:t>
            </a:r>
            <a:endParaRPr sz="1100" b="1"/>
          </a:p>
        </p:txBody>
      </p:sp>
      <p:sp>
        <p:nvSpPr>
          <p:cNvPr id="220" name="Google Shape;220;p31"/>
          <p:cNvSpPr/>
          <p:nvPr/>
        </p:nvSpPr>
        <p:spPr>
          <a:xfrm rot="3679383">
            <a:off x="2102256" y="1307909"/>
            <a:ext cx="433242" cy="194534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1"/>
          <p:cNvSpPr/>
          <p:nvPr/>
        </p:nvSpPr>
        <p:spPr>
          <a:xfrm rot="-5402148">
            <a:off x="2138633" y="2520517"/>
            <a:ext cx="960300" cy="1947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1"/>
          <p:cNvSpPr/>
          <p:nvPr/>
        </p:nvSpPr>
        <p:spPr>
          <a:xfrm rot="9175903">
            <a:off x="3298003" y="1595483"/>
            <a:ext cx="717940" cy="194679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4823375" y="1770900"/>
            <a:ext cx="3544800" cy="25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Nov. 2018, Dr. He Jiankui announces birth of world’s first genetically modified infants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He committed ethical and legal violations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Has brought attention to the world of gene editing</a:t>
            </a:r>
            <a:endParaRPr sz="1800"/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l="10440" r="18197" b="23547"/>
          <a:stretch/>
        </p:blipFill>
        <p:spPr>
          <a:xfrm>
            <a:off x="826650" y="1494600"/>
            <a:ext cx="3996727" cy="3087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800"/>
              <a:t>Questions?</a:t>
            </a:r>
            <a:endParaRPr sz="4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2600" y="266388"/>
            <a:ext cx="4135374" cy="454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775" y="176875"/>
            <a:ext cx="3219100" cy="472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/>
          <p:nvPr/>
        </p:nvSpPr>
        <p:spPr>
          <a:xfrm>
            <a:off x="6029800" y="1721000"/>
            <a:ext cx="2991000" cy="33267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9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16"/>
          <p:cNvPicPr preferRelativeResize="0"/>
          <p:nvPr/>
        </p:nvPicPr>
        <p:blipFill rotWithShape="1">
          <a:blip r:embed="rId3">
            <a:alphaModFix/>
          </a:blip>
          <a:srcRect b="41117"/>
          <a:stretch/>
        </p:blipFill>
        <p:spPr>
          <a:xfrm>
            <a:off x="3103338" y="0"/>
            <a:ext cx="2883499" cy="181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 rotWithShape="1">
          <a:blip r:embed="rId4">
            <a:alphaModFix/>
          </a:blip>
          <a:srcRect t="32659"/>
          <a:stretch/>
        </p:blipFill>
        <p:spPr>
          <a:xfrm>
            <a:off x="561050" y="2356050"/>
            <a:ext cx="2348851" cy="2453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 rotWithShape="1">
          <a:blip r:embed="rId5">
            <a:alphaModFix/>
          </a:blip>
          <a:srcRect t="27761"/>
          <a:stretch/>
        </p:blipFill>
        <p:spPr>
          <a:xfrm>
            <a:off x="6157925" y="2356050"/>
            <a:ext cx="2348850" cy="232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 rotWithShape="1">
          <a:blip r:embed="rId3">
            <a:alphaModFix/>
          </a:blip>
          <a:srcRect t="59364"/>
          <a:stretch/>
        </p:blipFill>
        <p:spPr>
          <a:xfrm>
            <a:off x="3028100" y="2571738"/>
            <a:ext cx="2883499" cy="2313902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561050" y="1672700"/>
            <a:ext cx="21153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1"/>
                </a:solidFill>
              </a:rPr>
              <a:t>Insertion</a:t>
            </a:r>
            <a:endParaRPr sz="2400" b="1">
              <a:solidFill>
                <a:schemeClr val="accent1"/>
              </a:solidFill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3373250" y="1672700"/>
            <a:ext cx="19653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4"/>
                </a:solidFill>
              </a:rPr>
              <a:t>Deletion</a:t>
            </a:r>
            <a:endParaRPr sz="2400" b="1">
              <a:solidFill>
                <a:schemeClr val="accent4"/>
              </a:solidFill>
            </a:endParaRPr>
          </a:p>
        </p:txBody>
      </p:sp>
      <p:sp>
        <p:nvSpPr>
          <p:cNvPr id="79" name="Google Shape;79;p16"/>
          <p:cNvSpPr txBox="1"/>
          <p:nvPr/>
        </p:nvSpPr>
        <p:spPr>
          <a:xfrm>
            <a:off x="6157925" y="1721000"/>
            <a:ext cx="26049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4"/>
                </a:solidFill>
              </a:rPr>
              <a:t>Modification</a:t>
            </a:r>
            <a:endParaRPr sz="2400" b="1">
              <a:solidFill>
                <a:schemeClr val="accent4"/>
              </a:solidFill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6">
            <a:alphaModFix amt="9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737" y="503980"/>
            <a:ext cx="8251275" cy="413552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8001000" y="2270125"/>
            <a:ext cx="73407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4">
            <a:alphaModFix amt="52000"/>
          </a:blip>
          <a:srcRect t="7758" r="6349" b="9875"/>
          <a:stretch/>
        </p:blipFill>
        <p:spPr>
          <a:xfrm>
            <a:off x="7207250" y="1094625"/>
            <a:ext cx="1254125" cy="346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Characteristics of CRISPR</a:t>
            </a:r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8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</a:rPr>
              <a:t>Specificity</a:t>
            </a:r>
            <a:endParaRPr sz="1600" b="1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modifications at very specific points of the genome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low incidence of undesired secondary effects.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</a:rPr>
              <a:t>Efficiency</a:t>
            </a:r>
            <a:endParaRPr sz="1600" b="1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easily produced, with high final percentage of genetically modified sequences in specific location.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</a:rPr>
              <a:t>Accessibility</a:t>
            </a:r>
            <a:endParaRPr sz="1600" b="1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relatively simple to apply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only requires a minimum knowledge of genetic manipulation techniques and a modest investment in infrastructure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molecular tools required are accessible in public repositories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</a:rPr>
              <a:t>Versatility</a:t>
            </a:r>
            <a:endParaRPr sz="1600" b="1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wide range of variants of the molecular bases used in technology have rapidly emerged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possible to exercise greater control over technique and to obtain greater range of molecular modifications that adapt to needs of researcher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600" y="0"/>
            <a:ext cx="8766800" cy="493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5925" y="350738"/>
            <a:ext cx="5399525" cy="4635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/>
          <p:nvPr/>
        </p:nvSpPr>
        <p:spPr>
          <a:xfrm>
            <a:off x="168275" y="495450"/>
            <a:ext cx="3822900" cy="46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Polygenic diseases: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Human Genome Mutations Database lists more than 250,000 disease-causing mutations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Psychiatric disorders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Schizophrenia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Bipolar disorder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Cancers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Cardiovascular disease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Coronary artery disease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Cerebral stroke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Type 2 diabetes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Dementia, Alzheimer's disease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Body mass index characteristics</a:t>
            </a:r>
            <a:endParaRPr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Crohn’s disease, obesity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Chronic migraine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Asthma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Arthritis (osteo, rheumatoid)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 </a:t>
            </a:r>
            <a:endParaRPr sz="1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05" name="Google Shape;105;p20"/>
          <p:cNvSpPr txBox="1"/>
          <p:nvPr/>
        </p:nvSpPr>
        <p:spPr>
          <a:xfrm>
            <a:off x="3530700" y="253950"/>
            <a:ext cx="2082600" cy="2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Monogenic diseases:</a:t>
            </a:r>
            <a:endParaRPr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311700" y="222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Publication Trends in Genome Editing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2488" y="728725"/>
            <a:ext cx="5759025" cy="422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474</Words>
  <Application>Microsoft Macintosh PowerPoint</Application>
  <PresentationFormat>On-screen Show (16:9)</PresentationFormat>
  <Paragraphs>86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Arial</vt:lpstr>
      <vt:lpstr>Simple Light</vt:lpstr>
      <vt:lpstr>Human Genome Editing</vt:lpstr>
      <vt:lpstr>PowerPoint Presentation</vt:lpstr>
      <vt:lpstr>PowerPoint Presentation</vt:lpstr>
      <vt:lpstr>PowerPoint Presentation</vt:lpstr>
      <vt:lpstr>PowerPoint Presentation</vt:lpstr>
      <vt:lpstr>Characteristics of CRISPR</vt:lpstr>
      <vt:lpstr>PowerPoint Presentation</vt:lpstr>
      <vt:lpstr>PowerPoint Presentation</vt:lpstr>
      <vt:lpstr>Publication Trends in Genome Editing </vt:lpstr>
      <vt:lpstr>PowerPoint Presentation</vt:lpstr>
      <vt:lpstr>PowerPoint Presentation</vt:lpstr>
      <vt:lpstr>Possible Negative Outcomes When CRISPR is Applied</vt:lpstr>
      <vt:lpstr>PowerPoint Presentation</vt:lpstr>
      <vt:lpstr>PowerPoint Presentation</vt:lpstr>
      <vt:lpstr> What Are Tripronuclear Zygotes?</vt:lpstr>
      <vt:lpstr>Current Legal Embryo Manipulation Processes: Post-Implantation Diagnosis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Genome Editing</dc:title>
  <cp:lastModifiedBy>michelle h</cp:lastModifiedBy>
  <cp:revision>1</cp:revision>
  <dcterms:modified xsi:type="dcterms:W3CDTF">2019-12-19T04:44:51Z</dcterms:modified>
</cp:coreProperties>
</file>